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Facilitator: this deck runs one 45-minute session that takes students from no idea to a submitted entry. Slides 6-9 are the four working blocks; project them while students work. Everything students need is at ideachallengenc.org/submit.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framing: it's a PRIZE, not a grant — students never have to explain how they'd spend it. Half-ish of entries so far have been funded. Judges give every entrant real written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this slide for grades 5-8. Point at the grades: a 5th grader won this. The bar to enter is 'you have an idea.'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this slide for grades 9-12. Mix of app ideas and completely non-tech ideas on purpose — both win. An idea does not need to be a startup.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you need: one device per student (Chromebook, tablet, or phone), Wi-Fi, and one relatively quiet corner for recording. That's it. If the school blocks the browser camera, there's an upload fallback on the submit page.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prompt aloud. Give three quiet minutes. The goal is a messy list, not a good idea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Hand out the one-page storyboard worksheet here if you printed it — it mirrors these four boxes.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Send students to a quiet corner in pairs to film. The parent-consent step is the #1 place entries stall — say it out loud twice.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B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horizontal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92608"/>
            <a:ext cx="3437467" cy="457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6928" y="960120"/>
            <a:ext cx="10972800" cy="1691640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11800" b="1">
                <a:solidFill>
                  <a:srgbClr val="5BC0EB"/>
                </a:solidFill>
                <a:latin typeface="Fraunces"/>
                <a:cs typeface="Fraunces"/>
                <a:ea typeface="Fraunces"/>
              </a:rPr>
              <a:t>$1,000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743200"/>
            <a:ext cx="10789920" cy="777240"/>
          </a:xfrm>
          <a:prstGeom prst="rect">
            <a:avLst/>
          </a:prstGeom>
          <a:noFill/>
        </p:spPr>
        <p:txBody>
          <a:bodyPr wrap="square" lIns="36576" rIns="36576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Your idea to help your community could win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11880"/>
            <a:ext cx="10515600" cy="9601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>
                <a:solidFill>
                  <a:srgbClr val="5BC0EB"/>
                </a:solidFill>
                <a:latin typeface="Inter"/>
                <a:cs typeface="Inter"/>
                <a:ea typeface="Inter"/>
              </a:rPr>
              <a:t>The North Carolina Idea Challenge</a:t>
            </a:r>
          </a:p>
          <a:p>
            <a:pPr algn="l"/>
            <a:r>
              <a:rPr sz="1800" b="0">
                <a:solidFill>
                  <a:srgbClr val="D6E8F2"/>
                </a:solidFill>
                <a:latin typeface="Inter"/>
                <a:cs typeface="Inter"/>
                <a:ea typeface="Inter"/>
              </a:rPr>
              <a:t>One 1–2 minute phone video. No essay. One class period is enough.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937760"/>
            <a:ext cx="5349240" cy="658368"/>
          </a:xfrm>
          <a:prstGeom prst="roundRect">
            <a:avLst>
              <a:gd name="adj" fmla="val 50000"/>
            </a:avLst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09728" rIns="109728" tIns="36576" bIns="36576"/>
          <a:lstStyle/>
          <a:p>
            <a:pPr algn="ctr"/>
            <a:r>
              <a:rPr sz="160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ideachallengenc.org  ·  closes Sat, Oct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56032"/>
            <a:ext cx="11155680" cy="658368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32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Real kids are winning this, right now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078992"/>
            <a:ext cx="2644902" cy="1691640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64592" bIns="109728"/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E7490"/>
                </a:solidFill>
                <a:latin typeface="Fraunces"/>
                <a:cs typeface="Fraunces"/>
                <a:ea typeface="Fraunces"/>
              </a:rPr>
              <a:t>75</a:t>
            </a:r>
          </a:p>
          <a:p>
            <a:pPr algn="ctr"/>
            <a:r>
              <a:rPr sz="13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winners funded so far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078992"/>
            <a:ext cx="2644902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48990" y="1078992"/>
            <a:ext cx="2644902" cy="1691640"/>
          </a:xfrm>
          <a:prstGeom prst="roundRect">
            <a:avLst>
              <a:gd name="adj" fmla="val 8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64592" bIns="109728"/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E7490"/>
                </a:solidFill>
                <a:latin typeface="Fraunces"/>
                <a:cs typeface="Fraunces"/>
                <a:ea typeface="Fraunces"/>
              </a:rPr>
              <a:t>31</a:t>
            </a:r>
          </a:p>
          <a:p>
            <a:pPr algn="ctr"/>
            <a:r>
              <a:rPr sz="13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of them are students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48990" y="1078992"/>
            <a:ext cx="2644902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95060" y="1078992"/>
            <a:ext cx="2644902" cy="1691640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64592" bIns="109728"/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E7490"/>
                </a:solidFill>
                <a:latin typeface="Fraunces"/>
                <a:cs typeface="Fraunces"/>
                <a:ea typeface="Fraunces"/>
              </a:rPr>
              <a:t>1–2 min</a:t>
            </a:r>
          </a:p>
          <a:p>
            <a:pPr algn="ctr"/>
            <a:r>
              <a:rPr sz="13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phone video — the whole entry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5060" y="1078992"/>
            <a:ext cx="2644902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041130" y="1078992"/>
            <a:ext cx="2644902" cy="1691640"/>
          </a:xfrm>
          <a:prstGeom prst="roundRect">
            <a:avLst>
              <a:gd name="adj" fmla="val 8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64592" bIns="109728"/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E7490"/>
                </a:solidFill>
                <a:latin typeface="Fraunces"/>
                <a:cs typeface="Fraunces"/>
                <a:ea typeface="Fraunces"/>
              </a:rPr>
              <a:t>$0</a:t>
            </a:r>
          </a:p>
          <a:p>
            <a:pPr algn="ctr"/>
            <a:r>
              <a:rPr sz="13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to enter · no essay · no forms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041130" y="1078992"/>
            <a:ext cx="2644902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" y="2999232"/>
            <a:ext cx="11183112" cy="10241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0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Who can enter:  </a:t>
            </a:r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any North Carolina student in grades 5–12 (and NC educators — teachers have their own track).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2999232"/>
            <a:ext cx="82296" cy="102412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02920" y="4133087"/>
            <a:ext cx="11183112" cy="10241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0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What winning means:  </a:t>
            </a:r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$1,000 — a prize, not a grant. No strings attached, no budget to write. Up to $10,000 more is available if you develop next steps together.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4133087"/>
            <a:ext cx="82296" cy="102412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02920" y="5266944"/>
            <a:ext cx="11183112" cy="102412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0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How fast:  </a:t>
            </a:r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judges respond within 10 days. Winners go on the public Winners page.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5266944"/>
            <a:ext cx="82296" cy="102412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"/>
            <a:ext cx="11155680" cy="53035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3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Winners your age — middle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768096"/>
            <a:ext cx="11155680" cy="329184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4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Every one of these started as a 2-minute phone video.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20700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8th grade · Morganton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 town-wide campaign to help neighbors save water during a drought.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20700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99632" y="120700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5th grade · Sampson County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Started a speech &amp; debate club so classmates can find their voice.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120700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2920" y="340156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6th grade · Salisbury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An app that helps teachers understand how a student's day started at home.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40156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9632" y="340156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7th grade · Marion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 hands-on competition that teaches handshakes, interviews, and confidence.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340156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"/>
            <a:ext cx="11155680" cy="53035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3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Winners your age — high school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768096"/>
            <a:ext cx="11155680" cy="329184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4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Every one of these started as a 2-minute phone video.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120700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9th grade · Tarboro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 teen carpool network so students without rides can get to school and events.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120700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199632" y="120700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11th grade · Durham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 bilingual guide that helps Spanish-speaking families navigate healthcare.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120700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02920" y="340156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12th grade · Creedmoor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 free vending machine that dispenses school supplies to anyone who needs them.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40156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99632" y="3401568"/>
            <a:ext cx="5486400" cy="2029968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182880" tIns="146304" bIns="109728"/>
          <a:lstStyle/>
          <a:p>
            <a:pPr algn="l">
              <a:spcAft>
                <a:spcPts val="400"/>
              </a:spcAft>
            </a:pPr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$1,000 WINNER</a:t>
            </a:r>
          </a:p>
          <a:p>
            <a:pPr algn="l">
              <a:spcAft>
                <a:spcPts val="800"/>
              </a:spcAft>
            </a:pPr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12th grade · Waxhaw</a:t>
            </a:r>
          </a:p>
          <a:p>
            <a:pPr algn="l">
              <a:lnSpc>
                <a:spcPct val="115000"/>
              </a:lnSpc>
            </a:pPr>
            <a:r>
              <a:rPr sz="14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An AI-powered translator for American Sign Language.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99632" y="3401568"/>
            <a:ext cx="82296" cy="202996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"/>
            <a:ext cx="11155680" cy="566928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32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The next 45 minutes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914400"/>
            <a:ext cx="11183112" cy="969264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8368" y="1069848"/>
            <a:ext cx="658368" cy="658368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6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1328" y="1005840"/>
            <a:ext cx="3200400" cy="25603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 0–5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1328" y="1243584"/>
            <a:ext cx="3291840" cy="50292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Open the prompt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1078992"/>
            <a:ext cx="6492240" cy="658368"/>
          </a:xfrm>
          <a:prstGeom prst="rect">
            <a:avLst/>
          </a:prstGeom>
          <a:noFill/>
        </p:spPr>
        <p:txBody>
          <a:bodyPr wrap="square" lIns="36576" rIns="73152" tIns="18288" bIns="18288">
            <a:spAutoFit/>
          </a:bodyPr>
          <a:lstStyle/>
          <a:p>
            <a:pPr algn="l"/>
            <a:r>
              <a:rPr sz="15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What's your idea to help your community? Write what bugs you.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1975104"/>
            <a:ext cx="11183112" cy="969264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" y="2130552"/>
            <a:ext cx="658368" cy="658368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6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1328" y="2066544"/>
            <a:ext cx="3200400" cy="25603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 5–15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1328" y="2304288"/>
            <a:ext cx="3291840" cy="50292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Brainstorm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83480" y="2139696"/>
            <a:ext cx="6492240" cy="658368"/>
          </a:xfrm>
          <a:prstGeom prst="rect">
            <a:avLst/>
          </a:prstGeom>
          <a:noFill/>
        </p:spPr>
        <p:txBody>
          <a:bodyPr wrap="square" lIns="36576" rIns="73152" tIns="18288" bIns="18288">
            <a:spAutoFit/>
          </a:bodyPr>
          <a:lstStyle/>
          <a:p>
            <a:pPr algn="l"/>
            <a:r>
              <a:rPr sz="15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Who does it help? What's one small first step?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3035808"/>
            <a:ext cx="11183112" cy="969264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58368" y="3191256"/>
            <a:ext cx="658368" cy="658368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6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1328" y="3127248"/>
            <a:ext cx="3200400" cy="25603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 15–30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81328" y="3364992"/>
            <a:ext cx="3291840" cy="50292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Draft your notes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83480" y="3200400"/>
            <a:ext cx="6492240" cy="658368"/>
          </a:xfrm>
          <a:prstGeom prst="rect">
            <a:avLst/>
          </a:prstGeom>
          <a:noFill/>
        </p:spPr>
        <p:txBody>
          <a:bodyPr wrap="square" lIns="36576" rIns="73152" tIns="18288" bIns="18288">
            <a:spAutoFit/>
          </a:bodyPr>
          <a:lstStyle/>
          <a:p>
            <a:pPr algn="l"/>
            <a:r>
              <a:rPr sz="15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Problem → idea → who it helps → why you. Bullets, not scripts.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096512"/>
            <a:ext cx="11183112" cy="969264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58368" y="4251960"/>
            <a:ext cx="658368" cy="658368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6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81328" y="4187952"/>
            <a:ext cx="3200400" cy="25603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 30–40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81328" y="4425696"/>
            <a:ext cx="3291840" cy="50292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Record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83480" y="4261104"/>
            <a:ext cx="6492240" cy="658368"/>
          </a:xfrm>
          <a:prstGeom prst="rect">
            <a:avLst/>
          </a:prstGeom>
          <a:noFill/>
        </p:spPr>
        <p:txBody>
          <a:bodyPr wrap="square" lIns="36576" rIns="73152" tIns="18288" bIns="18288">
            <a:spAutoFit/>
          </a:bodyPr>
          <a:lstStyle/>
          <a:p>
            <a:pPr algn="l"/>
            <a:r>
              <a:rPr sz="15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1–2 minutes on any phone or Chromebook at /submit.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02920" y="5157216"/>
            <a:ext cx="11183112" cy="969264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8368" y="5312664"/>
            <a:ext cx="658368" cy="658368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6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81328" y="5248656"/>
            <a:ext cx="3200400" cy="256032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11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 40–45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81328" y="5486400"/>
            <a:ext cx="3291840" cy="502920"/>
          </a:xfrm>
          <a:prstGeom prst="rect">
            <a:avLst/>
          </a:prstGeom>
          <a:noFill/>
        </p:spPr>
        <p:txBody>
          <a:bodyPr wrap="square" lIns="18288" rIns="18288" tIns="0" bIns="0">
            <a:spAutoFit/>
          </a:bodyPr>
          <a:lstStyle/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Submit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83480" y="5321808"/>
            <a:ext cx="6492240" cy="658368"/>
          </a:xfrm>
          <a:prstGeom prst="rect">
            <a:avLst/>
          </a:prstGeom>
          <a:noFill/>
        </p:spPr>
        <p:txBody>
          <a:bodyPr wrap="square" lIns="36576" rIns="73152" tIns="18288" bIns="18288">
            <a:spAutoFit/>
          </a:bodyPr>
          <a:lstStyle/>
          <a:p>
            <a:pPr algn="l"/>
            <a:r>
              <a:rPr sz="15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Hit the button. You leave with a real entry.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56032"/>
            <a:ext cx="713232" cy="713232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201168"/>
            <a:ext cx="960120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12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MINUTES 0–5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38912"/>
            <a:ext cx="10241280" cy="566928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32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What bugs you?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207008"/>
            <a:ext cx="11183112" cy="1417320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9184" rIns="256032" tIns="109728" bIns="109728"/>
          <a:lstStyle/>
          <a:p>
            <a:pPr algn="l"/>
            <a:r>
              <a:rPr sz="26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“What's your idea to help your community?”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207008"/>
            <a:ext cx="91440" cy="1417320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02920" y="2852928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3264408"/>
            <a:ext cx="201168" cy="201168"/>
          </a:xfrm>
          <a:prstGeom prst="ellipse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15568" y="3017520"/>
            <a:ext cx="10332720" cy="713232"/>
          </a:xfrm>
          <a:prstGeom prst="rect">
            <a:avLst/>
          </a:prstGeom>
          <a:noFill/>
        </p:spPr>
        <p:txBody>
          <a:bodyPr wrap="square" lIns="54864" rIns="73152" tIns="18288" bIns="18288">
            <a:spAutoFit/>
          </a:bodyPr>
          <a:lstStyle/>
          <a:p>
            <a:pPr algn="l"/>
            <a:r>
              <a:rPr sz="17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Write down anything that bugs you about your school, neighborhood, or town.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3968496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9808" y="4379976"/>
            <a:ext cx="201168" cy="201168"/>
          </a:xfrm>
          <a:prstGeom prst="ellipse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15568" y="4133087"/>
            <a:ext cx="10332720" cy="713232"/>
          </a:xfrm>
          <a:prstGeom prst="rect">
            <a:avLst/>
          </a:prstGeom>
          <a:noFill/>
        </p:spPr>
        <p:txBody>
          <a:bodyPr wrap="square" lIns="54864" rIns="73152" tIns="18288" bIns="18288">
            <a:spAutoFit/>
          </a:bodyPr>
          <a:lstStyle/>
          <a:p>
            <a:pPr algn="l"/>
            <a:r>
              <a:rPr sz="17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No judging. Nothing is too small or too big.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2920" y="5084064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9808" y="5495544"/>
            <a:ext cx="201168" cy="201168"/>
          </a:xfrm>
          <a:prstGeom prst="ellipse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15568" y="5248655"/>
            <a:ext cx="10332720" cy="713232"/>
          </a:xfrm>
          <a:prstGeom prst="rect">
            <a:avLst/>
          </a:prstGeom>
          <a:noFill/>
        </p:spPr>
        <p:txBody>
          <a:bodyPr wrap="square" lIns="54864" rIns="73152" tIns="18288" bIns="18288">
            <a:spAutoFit/>
          </a:bodyPr>
          <a:lstStyle/>
          <a:p>
            <a:pPr algn="l"/>
            <a:r>
              <a:rPr sz="17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Stuck? Think about: getting around, food, safety, boredom, unfairness, things that are broken.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56032"/>
            <a:ext cx="713232" cy="713232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201168"/>
            <a:ext cx="960120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12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MINUTES 5–15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38912"/>
            <a:ext cx="10241280" cy="566928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32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Pick one. Make it real.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207008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76656" y="1389888"/>
            <a:ext cx="640080" cy="640080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2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9616" y="1353312"/>
            <a:ext cx="9921240" cy="749808"/>
          </a:xfrm>
          <a:prstGeom prst="rect">
            <a:avLst/>
          </a:prstGeom>
          <a:noFill/>
        </p:spPr>
        <p:txBody>
          <a:bodyPr wrap="square" lIns="54864" tIns="18288" bIns="18288">
            <a:spAutoFit/>
          </a:bodyPr>
          <a:lstStyle/>
          <a:p>
            <a:pPr algn="l"/>
            <a:r>
              <a:rPr sz="18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Circle the one problem you actually care about.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322576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76656" y="2505456"/>
            <a:ext cx="640080" cy="640080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2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9616" y="2468880"/>
            <a:ext cx="9921240" cy="749808"/>
          </a:xfrm>
          <a:prstGeom prst="rect">
            <a:avLst/>
          </a:prstGeom>
          <a:noFill/>
        </p:spPr>
        <p:txBody>
          <a:bodyPr wrap="square" lIns="54864" tIns="18288" bIns="18288">
            <a:spAutoFit/>
          </a:bodyPr>
          <a:lstStyle/>
          <a:p>
            <a:pPr algn="l"/>
            <a:r>
              <a:rPr sz="18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Who does it affect? Name real people: your grandma, the 6th graders, the team.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438144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76656" y="3621024"/>
            <a:ext cx="640080" cy="640080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2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9616" y="3584448"/>
            <a:ext cx="9921240" cy="749808"/>
          </a:xfrm>
          <a:prstGeom prst="rect">
            <a:avLst/>
          </a:prstGeom>
          <a:noFill/>
        </p:spPr>
        <p:txBody>
          <a:bodyPr wrap="square" lIns="54864" tIns="18288" bIns="18288">
            <a:spAutoFit/>
          </a:bodyPr>
          <a:lstStyle/>
          <a:p>
            <a:pPr algn="l"/>
            <a:r>
              <a:rPr sz="18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What's one small step someone could take? (You don't have to solve it all.)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553712"/>
            <a:ext cx="11183112" cy="1024128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76656" y="4736592"/>
            <a:ext cx="640080" cy="640080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2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99616" y="4700016"/>
            <a:ext cx="9921240" cy="749808"/>
          </a:xfrm>
          <a:prstGeom prst="rect">
            <a:avLst/>
          </a:prstGeom>
          <a:noFill/>
        </p:spPr>
        <p:txBody>
          <a:bodyPr wrap="square" lIns="54864" tIns="18288" bIns="18288">
            <a:spAutoFit/>
          </a:bodyPr>
          <a:lstStyle/>
          <a:p>
            <a:pPr algn="l"/>
            <a:r>
              <a:rPr sz="18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Talk it out with a partner, or think it through solo — both work.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5650992"/>
            <a:ext cx="11183112" cy="713232"/>
          </a:xfrm>
          <a:prstGeom prst="roundRect">
            <a:avLst>
              <a:gd name="adj" fmla="val 8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54864" bIns="54864"/>
          <a:lstStyle/>
          <a:p>
            <a:pPr algn="l"/>
            <a:r>
              <a:rPr sz="1600" b="0">
                <a:solidFill>
                  <a:srgbClr val="5BC0EB"/>
                </a:solidFill>
                <a:latin typeface="Inter"/>
                <a:cs typeface="Inter"/>
                <a:ea typeface="Inter"/>
              </a:rPr>
              <a:t>Judges fund ideas, not polish. Caring about the problem is the whole game.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56032"/>
            <a:ext cx="713232" cy="713232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201168"/>
            <a:ext cx="960120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12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MINUTES 15–30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38912"/>
            <a:ext cx="10241280" cy="566928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32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Draft your video notes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207008"/>
            <a:ext cx="5486400" cy="1920240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182880" tIns="201168" bIns="128016"/>
          <a:lstStyle/>
          <a:p>
            <a:pPr algn="l">
              <a:spcAft>
                <a:spcPts val="1000"/>
              </a:spcAft>
            </a:pPr>
            <a:r>
              <a:rPr sz="13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THE PROBLEM</a:t>
            </a:r>
          </a:p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What's wrong, and how do you know?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207008"/>
            <a:ext cx="54864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199632" y="1207008"/>
            <a:ext cx="5486400" cy="1920240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182880" tIns="201168" bIns="128016"/>
          <a:lstStyle/>
          <a:p>
            <a:pPr algn="l">
              <a:spcAft>
                <a:spcPts val="1000"/>
              </a:spcAft>
            </a:pPr>
            <a:r>
              <a:rPr sz="13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MY IDEA</a:t>
            </a:r>
          </a:p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What would you do about it?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1207008"/>
            <a:ext cx="54864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2920" y="3273552"/>
            <a:ext cx="5486400" cy="1920240"/>
          </a:xfrm>
          <a:prstGeom prst="roundRect">
            <a:avLst>
              <a:gd name="adj" fmla="val 7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182880" tIns="201168" bIns="128016"/>
          <a:lstStyle/>
          <a:p>
            <a:pPr algn="l">
              <a:spcAft>
                <a:spcPts val="1000"/>
              </a:spcAft>
            </a:pPr>
            <a:r>
              <a:rPr sz="13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WHO IT HELPS</a:t>
            </a:r>
          </a:p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Real people, named plainly.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3273552"/>
            <a:ext cx="54864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199632" y="3273552"/>
            <a:ext cx="5486400" cy="1920240"/>
          </a:xfrm>
          <a:prstGeom prst="roundRect">
            <a:avLst>
              <a:gd name="adj" fmla="val 7000"/>
            </a:avLst>
          </a:prstGeom>
          <a:solidFill>
            <a:srgbClr val="E8F4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182880" tIns="201168" bIns="128016"/>
          <a:lstStyle/>
          <a:p>
            <a:pPr algn="l">
              <a:spcAft>
                <a:spcPts val="1000"/>
              </a:spcAft>
            </a:pPr>
            <a:r>
              <a:rPr sz="13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WHY ME</a:t>
            </a:r>
          </a:p>
          <a:p>
            <a:pPr algn="l"/>
            <a:r>
              <a:rPr sz="2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Why does this matter to you?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99632" y="3273552"/>
            <a:ext cx="54864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5321808"/>
            <a:ext cx="11183112" cy="502920"/>
          </a:xfrm>
          <a:prstGeom prst="rect">
            <a:avLst/>
          </a:prstGeom>
          <a:noFill/>
        </p:spPr>
        <p:txBody>
          <a:bodyPr wrap="square" lIns="36576" rIns="36576" tIns="0" bIns="0">
            <a:spAutoFit/>
          </a:bodyPr>
          <a:lstStyle/>
          <a:p>
            <a:pPr algn="l"/>
            <a:r>
              <a:rPr sz="15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Bullet points only. If you write a script, you'll read it — and talking beats reading.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56032"/>
            <a:ext cx="713232" cy="713232"/>
          </a:xfrm>
          <a:prstGeom prst="roundRect">
            <a:avLst>
              <a:gd name="adj" fmla="val 2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8288" rIns="18288" tIns="18288" bIns="18288"/>
          <a:lstStyle/>
          <a:p>
            <a:pPr algn="ctr"/>
            <a:r>
              <a:rPr sz="2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201168"/>
            <a:ext cx="960120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1200" b="1">
                <a:solidFill>
                  <a:srgbClr val="0E7490"/>
                </a:solidFill>
                <a:latin typeface="Inter"/>
                <a:cs typeface="Inter"/>
                <a:ea typeface="Inter"/>
              </a:rPr>
              <a:t>MINUTES 30–45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438912"/>
            <a:ext cx="10241280" cy="566928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32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Record it. Submit it. Done.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1170432"/>
            <a:ext cx="2240280" cy="987552"/>
          </a:xfrm>
          <a:prstGeom prst="roundRect">
            <a:avLst>
              <a:gd name="adj" fmla="val 1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Go to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80360" y="1170432"/>
            <a:ext cx="8805672" cy="987552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73152" bIns="73152"/>
          <a:lstStyle/>
          <a:p>
            <a:pPr algn="l"/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ideachallengenc.org/submit on any phone, tablet, or Chromebook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249424"/>
            <a:ext cx="2240280" cy="987552"/>
          </a:xfrm>
          <a:prstGeom prst="roundRect">
            <a:avLst>
              <a:gd name="adj" fmla="val 1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Record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80360" y="2249424"/>
            <a:ext cx="8805672" cy="987552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73152" bIns="73152"/>
          <a:lstStyle/>
          <a:p>
            <a:pPr algn="l"/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Enable Camera → talk for 1–2 minutes from your notes. One take is fine.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328416"/>
            <a:ext cx="2240280" cy="987552"/>
          </a:xfrm>
          <a:prstGeom prst="roundRect">
            <a:avLst>
              <a:gd name="adj" fmla="val 12000"/>
            </a:avLst>
          </a:prstGeom>
          <a:solidFill>
            <a:srgbClr val="000B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Submit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80360" y="3328416"/>
            <a:ext cx="8805672" cy="987552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73152" bIns="73152"/>
          <a:lstStyle/>
          <a:p>
            <a:pPr algn="l"/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Hit Submit. You'll get a confirmation — you now have a real entry.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407408"/>
            <a:ext cx="2240280" cy="987552"/>
          </a:xfrm>
          <a:prstGeom prst="roundRect">
            <a:avLst>
              <a:gd name="adj" fmla="val 12000"/>
            </a:avLst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36576" bIns="36576"/>
          <a:lstStyle/>
          <a:p>
            <a:pPr algn="ctr"/>
            <a:r>
              <a:rPr sz="18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Under 18?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80360" y="4407408"/>
            <a:ext cx="8805672" cy="987552"/>
          </a:xfrm>
          <a:prstGeom prst="roundRect">
            <a:avLst>
              <a:gd name="adj" fmla="val 8000"/>
            </a:avLst>
          </a:prstGeom>
          <a:solidFill>
            <a:srgbClr val="F1F5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rIns="164592" tIns="73152" bIns="73152"/>
          <a:lstStyle/>
          <a:p>
            <a:pPr algn="l"/>
            <a:r>
              <a:rPr sz="160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A consent email goes to your parent — tell them TONIGHT to click it, or your entry waits.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687568"/>
            <a:ext cx="11183112" cy="658368"/>
          </a:xfrm>
          <a:prstGeom prst="rect">
            <a:avLst/>
          </a:prstGeom>
          <a:noFill/>
        </p:spPr>
        <p:txBody>
          <a:bodyPr wrap="square" lIns="36576" rIns="36576" tIns="0" bIns="0">
            <a:spAutoFit/>
          </a:bodyPr>
          <a:lstStyle/>
          <a:p>
            <a:pPr algn="l"/>
            <a:r>
              <a:rPr sz="13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Camera blocked by the school network? There's an upload fallback on the same page — record in the phone's camera app and upload the file.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D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02920" y="6473952"/>
            <a:ext cx="11183112" cy="10972"/>
          </a:xfrm>
          <a:prstGeom prst="rect">
            <a:avLst/>
          </a:prstGeom>
          <a:solidFill>
            <a:srgbClr val="E4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mark-tr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528816"/>
            <a:ext cx="267208" cy="2377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4672" y="6528816"/>
            <a:ext cx="4206240" cy="256032"/>
          </a:xfrm>
          <a:prstGeom prst="rect">
            <a:avLst/>
          </a:prstGeom>
          <a:noFill/>
        </p:spPr>
        <p:txBody>
          <a:bodyPr wrap="none" lIns="36576" rIns="18288" tIns="0" bIns="0">
            <a:spAutoFit/>
          </a:bodyPr>
          <a:lstStyle/>
          <a:p>
            <a:pPr algn="l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Convened by Exponential Scholars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6528816"/>
            <a:ext cx="6537960" cy="256032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r"/>
            <a:r>
              <a:rPr sz="1000" b="0">
                <a:solidFill>
                  <a:srgbClr val="5A6675"/>
                </a:solidFill>
                <a:latin typeface="Inter"/>
                <a:cs typeface="Inter"/>
                <a:ea typeface="Inter"/>
              </a:rPr>
              <a:t>NC Idea Challenge  ·  ideachallengenc.org  ·  entries close Sat Oct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19456"/>
            <a:ext cx="11155680" cy="566928"/>
          </a:xfrm>
          <a:prstGeom prst="rect">
            <a:avLst/>
          </a:prstGeom>
          <a:noFill/>
        </p:spPr>
        <p:txBody>
          <a:bodyPr wrap="none" lIns="18288" rIns="18288" tIns="0" bIns="0">
            <a:spAutoFit/>
          </a:bodyPr>
          <a:lstStyle/>
          <a:p>
            <a:pPr algn="l"/>
            <a:r>
              <a:rPr sz="3000" b="1">
                <a:solidFill>
                  <a:srgbClr val="000B4D"/>
                </a:solidFill>
                <a:latin typeface="Fraunces"/>
                <a:cs typeface="Fraunces"/>
                <a:ea typeface="Fraunces"/>
              </a:rPr>
              <a:t>For the adult in the room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932688"/>
            <a:ext cx="11183112" cy="96926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5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You need:  </a:t>
            </a:r>
            <a:r>
              <a:rPr sz="16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one device per student, Wi-Fi, and a quiet-ish corner. That's the whole setup.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932688"/>
            <a:ext cx="82296" cy="969264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1993392"/>
            <a:ext cx="11183112" cy="96926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5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Your job:  </a:t>
            </a:r>
            <a:r>
              <a:rPr sz="16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keep time and say “done beats polished” at least three times. You are not judging anything.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1993392"/>
            <a:ext cx="82296" cy="969264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02920" y="3054096"/>
            <a:ext cx="11183112" cy="96926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5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Educators win too:  </a:t>
            </a:r>
            <a:r>
              <a:rPr sz="16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you have your own track — same $1,000 prize. ideachallengenc.org/educators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054096"/>
            <a:ext cx="82296" cy="969264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02920" y="4114800"/>
            <a:ext cx="11183112" cy="96926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5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See your impact:  </a:t>
            </a:r>
            <a:r>
              <a:rPr sz="16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grab a personal share link at ideachallengenc.org/champions and every entry that starts from it is counted to you.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4114800"/>
            <a:ext cx="82296" cy="969264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" y="5175504"/>
            <a:ext cx="11183112" cy="96926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1430">
            <a:solidFill>
              <a:srgbClr val="E4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01168" tIns="73152" bIns="73152"/>
          <a:lstStyle/>
          <a:p>
            <a:pPr algn="l"/>
            <a:r>
              <a:rPr sz="1650" b="1">
                <a:solidFill>
                  <a:srgbClr val="000B4D"/>
                </a:solidFill>
                <a:latin typeface="Inter"/>
                <a:cs typeface="Inter"/>
                <a:ea typeface="Inter"/>
              </a:rPr>
              <a:t>Want help?  </a:t>
            </a:r>
            <a:r>
              <a:rPr sz="1650" b="0">
                <a:solidFill>
                  <a:srgbClr val="1C2733"/>
                </a:solidFill>
                <a:latin typeface="Inter"/>
                <a:cs typeface="Inter"/>
                <a:ea typeface="Inter"/>
              </a:rPr>
              <a:t>Email hello@ideachallengenc.org with your name, role, and school — we'll set up a call or send materials. We respond to every note.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5175504"/>
            <a:ext cx="82296" cy="969264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B4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4008"/>
          </a:xfrm>
          <a:prstGeom prst="rect">
            <a:avLst/>
          </a:prstGeom>
          <a:solidFill>
            <a:srgbClr val="5BC0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-horizontal-nav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384048"/>
            <a:ext cx="3574965" cy="4754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1691640"/>
            <a:ext cx="10972800" cy="1965960"/>
          </a:xfrm>
          <a:prstGeom prst="rect">
            <a:avLst/>
          </a:prstGeom>
          <a:noFill/>
        </p:spPr>
        <p:txBody>
          <a:bodyPr wrap="square" lIns="36576" rIns="36576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Fraunces"/>
                <a:cs typeface="Fraunces"/>
                <a:ea typeface="Fraunces"/>
              </a:rPr>
              <a:t>Every winner started with</a:t>
            </a:r>
          </a:p>
          <a:p>
            <a:pPr algn="l"/>
            <a:r>
              <a:rPr sz="4000" b="1">
                <a:solidFill>
                  <a:srgbClr val="5BC0EB"/>
                </a:solidFill>
                <a:latin typeface="Fraunces"/>
                <a:cs typeface="Fraunces"/>
                <a:ea typeface="Fraunces"/>
              </a:rPr>
              <a:t>a 2-minute video.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931920"/>
            <a:ext cx="10972800" cy="502920"/>
          </a:xfrm>
          <a:prstGeom prst="rect">
            <a:avLst/>
          </a:prstGeom>
          <a:noFill/>
        </p:spPr>
        <p:txBody>
          <a:bodyPr wrap="none" lIns="36576" rIns="36576" tIns="0" bIns="0">
            <a:spAutoFit/>
          </a:bodyPr>
          <a:lstStyle/>
          <a:p>
            <a:pPr algn="l"/>
            <a:r>
              <a:rPr sz="2000" b="1">
                <a:solidFill>
                  <a:srgbClr val="5BC0EB"/>
                </a:solidFill>
                <a:latin typeface="Inter"/>
                <a:cs typeface="Inter"/>
                <a:ea typeface="Inter"/>
              </a:rPr>
              <a:t>ideachallengenc.org  ·  entries close Saturday, October 4</a:t>
            </a:r>
          </a:p>
        </p:txBody>
      </p:sp>
      <p:pic>
        <p:nvPicPr>
          <p:cNvPr id="7" name="Picture 6" descr="logo-mark-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4736592"/>
            <a:ext cx="390535" cy="3474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" y="4736592"/>
            <a:ext cx="10332720" cy="777240"/>
          </a:xfrm>
          <a:prstGeom prst="rect">
            <a:avLst/>
          </a:prstGeom>
          <a:noFill/>
        </p:spPr>
        <p:txBody>
          <a:bodyPr wrap="square" lIns="54864" rIns="73152" tIns="0" bIns="0">
            <a:spAutoFit/>
          </a:bodyPr>
          <a:lstStyle/>
          <a:p>
            <a:pPr algn="l"/>
            <a:r>
              <a:rPr sz="1400" b="0">
                <a:solidFill>
                  <a:srgbClr val="D6E8F2"/>
                </a:solidFill>
                <a:latin typeface="Inter"/>
                <a:cs typeface="Inter"/>
                <a:ea typeface="Inter"/>
              </a:rPr>
              <a:t>The NC Idea Challenge is convened by Exponential Scholars with educators and youth partners across North Carolina.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North Carolina Idea Challenge — Classroom Deck</dc:title>
  <dc:subject>NC Idea Challenge · 45-minute classroom session</dc:subject>
  <dc:creator>Exponential Scholars</dc:creator>
  <cp:keywords/>
  <dc:description>Branded rebuild of the 11-slide classroom deck. Convened by Exponential Scholars. ideachallengenc.org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